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61" r:id="rId6"/>
    <p:sldId id="259" r:id="rId7"/>
    <p:sldId id="260" r:id="rId8"/>
    <p:sldId id="277" r:id="rId9"/>
    <p:sldId id="262" r:id="rId10"/>
    <p:sldId id="264" r:id="rId11"/>
    <p:sldId id="265" r:id="rId12"/>
    <p:sldId id="276" r:id="rId13"/>
    <p:sldId id="266" r:id="rId14"/>
    <p:sldId id="267" r:id="rId15"/>
    <p:sldId id="278" r:id="rId16"/>
    <p:sldId id="268" r:id="rId17"/>
    <p:sldId id="269" r:id="rId18"/>
    <p:sldId id="270" r:id="rId19"/>
    <p:sldId id="279" r:id="rId20"/>
    <p:sldId id="272" r:id="rId21"/>
    <p:sldId id="273" r:id="rId22"/>
    <p:sldId id="274" r:id="rId23"/>
    <p:sldId id="275" r:id="rId24"/>
    <p:sldId id="280" r:id="rId25"/>
    <p:sldId id="282" r:id="rId26"/>
    <p:sldId id="283" r:id="rId27"/>
    <p:sldId id="284" r:id="rId28"/>
    <p:sldId id="285" r:id="rId29"/>
    <p:sldId id="286" r:id="rId30"/>
    <p:sldId id="287" r:id="rId31"/>
    <p:sldId id="290" r:id="rId32"/>
    <p:sldId id="291" r:id="rId33"/>
    <p:sldId id="292" r:id="rId34"/>
    <p:sldId id="288" r:id="rId35"/>
    <p:sldId id="289" r:id="rId36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62" y="-82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1436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2423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8444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9298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9478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582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18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244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8555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7066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030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FDE8C-D8D9-4F1A-9D99-296BB29DF6F6}" type="datetimeFigureOut">
              <a:rPr lang="es-ES" smtClean="0"/>
              <a:t>18/03/2015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1839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r>
              <a:rPr lang="en-US" sz="6600" dirty="0" err="1" smtClean="0"/>
              <a:t>Lanford</a:t>
            </a:r>
            <a:r>
              <a:rPr lang="en-US" sz="6600" dirty="0" smtClean="0"/>
              <a:t> Gabriel Murillo</a:t>
            </a:r>
          </a:p>
          <a:p>
            <a:r>
              <a:rPr lang="en-US" sz="6600" dirty="0" smtClean="0"/>
              <a:t>&amp;</a:t>
            </a:r>
          </a:p>
          <a:p>
            <a:r>
              <a:rPr lang="en-US" sz="6600" dirty="0" smtClean="0"/>
              <a:t>Diego </a:t>
            </a:r>
            <a:r>
              <a:rPr lang="en-US" sz="6600" dirty="0" err="1" smtClean="0"/>
              <a:t>Artavia</a:t>
            </a:r>
            <a:r>
              <a:rPr lang="en-US" sz="6600" dirty="0" smtClean="0"/>
              <a:t> </a:t>
            </a:r>
            <a:r>
              <a:rPr lang="en-US" sz="6600" dirty="0" err="1" smtClean="0"/>
              <a:t>Chacón</a:t>
            </a:r>
            <a:endParaRPr lang="es-ES" sz="6600" dirty="0"/>
          </a:p>
        </p:txBody>
      </p:sp>
    </p:spTree>
    <p:extLst>
      <p:ext uri="{BB962C8B-B14F-4D97-AF65-F5344CB8AC3E}">
        <p14:creationId xmlns:p14="http://schemas.microsoft.com/office/powerpoint/2010/main" val="35354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4800" dirty="0" err="1" smtClean="0"/>
              <a:t>Todos</a:t>
            </a:r>
            <a:r>
              <a:rPr lang="en-US" sz="4800" dirty="0" smtClean="0"/>
              <a:t> los </a:t>
            </a:r>
            <a:r>
              <a:rPr lang="en-US" sz="4800" dirty="0" err="1" smtClean="0"/>
              <a:t>que</a:t>
            </a:r>
            <a:r>
              <a:rPr lang="en-US" sz="4800" dirty="0" smtClean="0"/>
              <a:t> </a:t>
            </a:r>
            <a:r>
              <a:rPr lang="en-US" sz="4800" dirty="0" err="1" smtClean="0"/>
              <a:t>utilizamos</a:t>
            </a:r>
            <a:r>
              <a:rPr lang="en-US" sz="4800" dirty="0" smtClean="0"/>
              <a:t> </a:t>
            </a:r>
            <a:r>
              <a:rPr lang="en-US" sz="4800" dirty="0" err="1" smtClean="0"/>
              <a:t>una</a:t>
            </a:r>
            <a:r>
              <a:rPr lang="en-US" sz="4800" dirty="0" smtClean="0"/>
              <a:t> </a:t>
            </a:r>
            <a:r>
              <a:rPr lang="en-US" sz="4800" dirty="0" err="1" smtClean="0"/>
              <a:t>herramienta</a:t>
            </a:r>
            <a:r>
              <a:rPr lang="en-US" sz="4800" dirty="0" smtClean="0"/>
              <a:t> </a:t>
            </a:r>
            <a:r>
              <a:rPr lang="en-US" sz="4800" dirty="0" err="1" smtClean="0"/>
              <a:t>ya</a:t>
            </a:r>
            <a:r>
              <a:rPr lang="en-US" sz="4800" dirty="0" smtClean="0"/>
              <a:t> sea software o de </a:t>
            </a:r>
            <a:r>
              <a:rPr lang="en-US" sz="4800" dirty="0" err="1" smtClean="0"/>
              <a:t>otro</a:t>
            </a:r>
            <a:r>
              <a:rPr lang="en-US" sz="4800" dirty="0" smtClean="0"/>
              <a:t> </a:t>
            </a:r>
            <a:r>
              <a:rPr lang="en-US" sz="4800" dirty="0" err="1" smtClean="0"/>
              <a:t>tipo</a:t>
            </a:r>
            <a:r>
              <a:rPr lang="en-US" sz="4800" dirty="0" smtClean="0"/>
              <a:t>, lo </a:t>
            </a:r>
            <a:r>
              <a:rPr lang="en-US" sz="4800" dirty="0" err="1" smtClean="0"/>
              <a:t>hacemos</a:t>
            </a:r>
            <a:r>
              <a:rPr lang="en-US" sz="4800" dirty="0" smtClean="0"/>
              <a:t> con un </a:t>
            </a:r>
            <a:r>
              <a:rPr lang="en-US" sz="4800" dirty="0" err="1" smtClean="0"/>
              <a:t>motivo</a:t>
            </a:r>
            <a:r>
              <a:rPr lang="en-US" sz="4800" dirty="0" smtClean="0"/>
              <a:t>.</a:t>
            </a:r>
            <a:endParaRPr lang="es-ES" sz="4800" dirty="0" smtClean="0"/>
          </a:p>
        </p:txBody>
      </p:sp>
    </p:spTree>
    <p:extLst>
      <p:ext uri="{BB962C8B-B14F-4D97-AF65-F5344CB8AC3E}">
        <p14:creationId xmlns:p14="http://schemas.microsoft.com/office/powerpoint/2010/main" val="400482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340769"/>
            <a:ext cx="6444208" cy="4608511"/>
          </a:xfrm>
          <a:solidFill>
            <a:schemeClr val="bg1"/>
          </a:solidFill>
          <a:ln>
            <a:noFill/>
          </a:ln>
        </p:spPr>
        <p:txBody>
          <a:bodyPr anchor="ctr"/>
          <a:lstStyle/>
          <a:p>
            <a:r>
              <a:rPr lang="es-CR" dirty="0" smtClean="0"/>
              <a:t>Encontrar a algún hecho u objeto. </a:t>
            </a:r>
          </a:p>
          <a:p>
            <a:r>
              <a:rPr lang="es-CR" dirty="0" smtClean="0"/>
              <a:t>Aprender algo. </a:t>
            </a:r>
          </a:p>
          <a:p>
            <a:r>
              <a:rPr lang="es-CR" dirty="0" smtClean="0"/>
              <a:t>Realizar una transacción.</a:t>
            </a:r>
          </a:p>
          <a:p>
            <a:r>
              <a:rPr lang="es-CR" dirty="0" smtClean="0"/>
              <a:t>Control o monitoreo algo. </a:t>
            </a:r>
          </a:p>
          <a:p>
            <a:r>
              <a:rPr lang="es-CR" dirty="0" smtClean="0"/>
              <a:t>La creación de algo. </a:t>
            </a:r>
          </a:p>
          <a:p>
            <a:r>
              <a:rPr lang="es-CR" dirty="0" smtClean="0"/>
              <a:t>Conversar con otras personas. </a:t>
            </a:r>
          </a:p>
          <a:p>
            <a:r>
              <a:rPr lang="es-CR" dirty="0" smtClean="0"/>
              <a:t>Entretenernos.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5341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0" y="386626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¿</a:t>
            </a:r>
            <a:r>
              <a:rPr lang="en-US" sz="9600" dirty="0" err="1" smtClean="0"/>
              <a:t>Porque</a:t>
            </a:r>
            <a:r>
              <a:rPr lang="en-US" sz="9600" dirty="0" smtClean="0"/>
              <a:t>?</a:t>
            </a:r>
            <a:endParaRPr lang="es-ES" sz="9600" dirty="0"/>
          </a:p>
        </p:txBody>
      </p:sp>
      <p:sp>
        <p:nvSpPr>
          <p:cNvPr id="3" name="2 CuadroTexto"/>
          <p:cNvSpPr txBox="1"/>
          <p:nvPr/>
        </p:nvSpPr>
        <p:spPr>
          <a:xfrm>
            <a:off x="4257774" y="205763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1" name="10 CuadroTexto"/>
          <p:cNvSpPr txBox="1"/>
          <p:nvPr/>
        </p:nvSpPr>
        <p:spPr>
          <a:xfrm rot="10800000">
            <a:off x="2771800" y="205763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5508104" y="2057637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3" name="12 CuadroTexto"/>
          <p:cNvSpPr txBox="1"/>
          <p:nvPr/>
        </p:nvSpPr>
        <p:spPr>
          <a:xfrm rot="10800000">
            <a:off x="4022130" y="2057637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4" name="13 CuadroTexto"/>
          <p:cNvSpPr txBox="1"/>
          <p:nvPr/>
        </p:nvSpPr>
        <p:spPr>
          <a:xfrm>
            <a:off x="6743922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5" name="14 CuadroTexto"/>
          <p:cNvSpPr txBox="1"/>
          <p:nvPr/>
        </p:nvSpPr>
        <p:spPr>
          <a:xfrm rot="10800000">
            <a:off x="5257948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6" name="15 CuadroTexto"/>
          <p:cNvSpPr txBox="1"/>
          <p:nvPr/>
        </p:nvSpPr>
        <p:spPr>
          <a:xfrm>
            <a:off x="7963916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7" name="16 CuadroTexto"/>
          <p:cNvSpPr txBox="1"/>
          <p:nvPr/>
        </p:nvSpPr>
        <p:spPr>
          <a:xfrm rot="10800000">
            <a:off x="6477942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8" name="17 CuadroTexto"/>
          <p:cNvSpPr txBox="1"/>
          <p:nvPr/>
        </p:nvSpPr>
        <p:spPr>
          <a:xfrm>
            <a:off x="3014563" y="2045409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9" name="18 CuadroTexto"/>
          <p:cNvSpPr txBox="1"/>
          <p:nvPr/>
        </p:nvSpPr>
        <p:spPr>
          <a:xfrm rot="10800000">
            <a:off x="1528589" y="2045409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0" name="19 CuadroTexto"/>
          <p:cNvSpPr txBox="1"/>
          <p:nvPr/>
        </p:nvSpPr>
        <p:spPr>
          <a:xfrm>
            <a:off x="1744141" y="2045408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1" name="20 CuadroTexto"/>
          <p:cNvSpPr txBox="1"/>
          <p:nvPr/>
        </p:nvSpPr>
        <p:spPr>
          <a:xfrm rot="10800000">
            <a:off x="258167" y="2045408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2" name="21 CuadroTexto"/>
          <p:cNvSpPr txBox="1"/>
          <p:nvPr/>
        </p:nvSpPr>
        <p:spPr>
          <a:xfrm>
            <a:off x="499566" y="2083750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3" name="22 CuadroTexto"/>
          <p:cNvSpPr txBox="1"/>
          <p:nvPr/>
        </p:nvSpPr>
        <p:spPr>
          <a:xfrm rot="10800000">
            <a:off x="-986408" y="2083750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08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77763" y="969622"/>
            <a:ext cx="8964488" cy="4891211"/>
          </a:xfrm>
          <a:noFill/>
          <a:ln>
            <a:noFill/>
          </a:ln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CR" dirty="0" smtClean="0"/>
              <a:t>El primer paso en el diseño de una interfaz es averiguar lo que los usuarios están tratando de lograr realmente. </a:t>
            </a:r>
          </a:p>
          <a:p>
            <a:pPr marL="0" indent="0">
              <a:buNone/>
            </a:pPr>
            <a:r>
              <a:rPr lang="es-CR" dirty="0" smtClean="0"/>
              <a:t>Rellenar un formulario, por ejemplo, es casi nunca un objetivo en sí mismo ,  las personas sólo lo hacen porque están tratando de comprar algo en línea , renovar su licencia de conducir , o instalar el software.</a:t>
            </a:r>
          </a:p>
          <a:p>
            <a:pPr marL="0" indent="0">
              <a:buNone/>
            </a:pPr>
            <a:r>
              <a:rPr lang="es-CR" dirty="0" smtClean="0"/>
              <a:t>El motivo real es la realización de algún tipo de transacción.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407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Hacer las preguntas correctas ayuda a conectar los objetivos del usuario con el proceso de diseño . </a:t>
            </a:r>
          </a:p>
          <a:p>
            <a:pPr marL="0" indent="0">
              <a:buNone/>
            </a:pPr>
            <a:r>
              <a:rPr lang="es-CR" dirty="0" smtClean="0"/>
              <a:t>Los clientes normalmente te hablan en soluciones deseadas , no de necesidades y problemas.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685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oltlanf999\Downloads\1575152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0"/>
            <a:ext cx="68399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7739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Cuando un usuario o cliente dice que quiere una cierta característica , hay que preguntar "¿por qué?" la quiere, para determinar su objetivo inmediato . </a:t>
            </a:r>
          </a:p>
          <a:p>
            <a:pPr marL="0" indent="0">
              <a:buNone/>
            </a:pPr>
            <a:r>
              <a:rPr lang="es-CR" dirty="0" smtClean="0"/>
              <a:t>Luego de la respuesta a esta pregunta , pregunta "¿por qué?" de nuevo. Sigue preguntando hasta llegar más allá de los límites del problema de diseño inmediato y tengas un panorama mas claro del asunto.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6619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Es engañosamente fácil de modelar los usuarios </a:t>
            </a:r>
          </a:p>
          <a:p>
            <a:pPr marL="0" indent="0">
              <a:buNone/>
            </a:pPr>
            <a:r>
              <a:rPr lang="es-CR" dirty="0" smtClean="0"/>
              <a:t>como una única entidad- sin rostro " Pero esto no hará que los usuarios reflejen la realidad de lo que necesitan.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653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Para hacer bien un diseño, se necesita tomar muchos factores "más suaves" en cuenta: reacciones , preferencias, contexto social , creencias y valores. </a:t>
            </a:r>
          </a:p>
          <a:p>
            <a:pPr marL="0" indent="0">
              <a:buNone/>
            </a:pPr>
            <a:r>
              <a:rPr lang="es-CR" dirty="0" smtClean="0"/>
              <a:t>Todos esto podría afectar el diseño de una aplicación o sitio. </a:t>
            </a:r>
          </a:p>
          <a:p>
            <a:pPr marL="0" indent="0">
              <a:buNone/>
            </a:pPr>
            <a:r>
              <a:rPr lang="es-CR" dirty="0" smtClean="0"/>
              <a:t>Entre estos factores más suaves , es posible que se encuentre la función crítica o factor de diseño que hace que su aplicación más atractiva y exitosa.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eso</a:t>
            </a:r>
            <a:r>
              <a:rPr lang="en-US" dirty="0" smtClean="0"/>
              <a:t>, </a:t>
            </a:r>
            <a:r>
              <a:rPr lang="en-US" dirty="0" err="1" smtClean="0"/>
              <a:t>debemos</a:t>
            </a:r>
            <a:r>
              <a:rPr lang="en-US" dirty="0" smtClean="0"/>
              <a:t> </a:t>
            </a:r>
            <a:r>
              <a:rPr lang="en-US" dirty="0" err="1" smtClean="0"/>
              <a:t>enfocarnos</a:t>
            </a:r>
            <a:r>
              <a:rPr lang="en-US" dirty="0" smtClean="0"/>
              <a:t> en lo </a:t>
            </a:r>
            <a:r>
              <a:rPr lang="en-US" dirty="0" err="1" smtClean="0"/>
              <a:t>que</a:t>
            </a:r>
            <a:r>
              <a:rPr lang="en-US" dirty="0" smtClean="0"/>
              <a:t> el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realmente</a:t>
            </a:r>
            <a:r>
              <a:rPr lang="en-US" dirty="0" smtClean="0"/>
              <a:t> </a:t>
            </a:r>
            <a:r>
              <a:rPr lang="en-US" dirty="0" err="1" smtClean="0"/>
              <a:t>siente</a:t>
            </a:r>
            <a:r>
              <a:rPr lang="en-US" dirty="0" smtClean="0"/>
              <a:t> y </a:t>
            </a:r>
            <a:r>
              <a:rPr lang="en-US" dirty="0" err="1" smtClean="0"/>
              <a:t>necesita</a:t>
            </a:r>
            <a:r>
              <a:rPr lang="en-US" dirty="0" smtClean="0"/>
              <a:t>.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9550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oltlanf999\Desktop\detectiv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432" y="0"/>
            <a:ext cx="63894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2 Marcador de contenido"/>
          <p:cNvSpPr>
            <a:spLocks noGrp="1"/>
          </p:cNvSpPr>
          <p:nvPr>
            <p:ph idx="1"/>
          </p:nvPr>
        </p:nvSpPr>
        <p:spPr>
          <a:xfrm>
            <a:off x="179512" y="836712"/>
            <a:ext cx="9144000" cy="68580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¿</a:t>
            </a:r>
            <a:r>
              <a:rPr lang="en-US" sz="3600" dirty="0" err="1" smtClean="0"/>
              <a:t>Que</a:t>
            </a:r>
            <a:r>
              <a:rPr lang="en-US" sz="3600" dirty="0" smtClean="0"/>
              <a:t> </a:t>
            </a:r>
            <a:r>
              <a:rPr lang="en-US" sz="3600" dirty="0" err="1" smtClean="0"/>
              <a:t>necesitas</a:t>
            </a:r>
            <a:r>
              <a:rPr lang="en-US" sz="3600" dirty="0" smtClean="0"/>
              <a:t> </a:t>
            </a:r>
          </a:p>
          <a:p>
            <a:pPr marL="0" indent="0">
              <a:buNone/>
            </a:pPr>
            <a:r>
              <a:rPr lang="en-US" sz="3600" dirty="0" smtClean="0"/>
              <a:t>saber </a:t>
            </a:r>
            <a:r>
              <a:rPr lang="en-US" sz="3600" dirty="0" err="1" smtClean="0"/>
              <a:t>acerca</a:t>
            </a:r>
            <a:r>
              <a:rPr lang="en-US" sz="3600" dirty="0" smtClean="0"/>
              <a:t> del</a:t>
            </a:r>
          </a:p>
          <a:p>
            <a:pPr marL="0" indent="0">
              <a:buNone/>
            </a:pPr>
            <a:r>
              <a:rPr lang="en-US" sz="3600" dirty="0" smtClean="0"/>
              <a:t> </a:t>
            </a:r>
            <a:r>
              <a:rPr lang="en-US" sz="3600" dirty="0" err="1" smtClean="0"/>
              <a:t>usuario</a:t>
            </a:r>
            <a:r>
              <a:rPr lang="en-US" sz="3600" dirty="0" smtClean="0"/>
              <a:t>?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252539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oltlanf999\Desktop\UI to us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268760"/>
            <a:ext cx="7679406" cy="468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0" y="437763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From UI 2 U</a:t>
            </a:r>
            <a:endParaRPr lang="es-ES" sz="9600" dirty="0"/>
          </a:p>
        </p:txBody>
      </p:sp>
    </p:spTree>
    <p:extLst>
      <p:ext uri="{BB962C8B-B14F-4D97-AF65-F5344CB8AC3E}">
        <p14:creationId xmlns:p14="http://schemas.microsoft.com/office/powerpoint/2010/main" val="365951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smtClean="0"/>
              <a:t>Al </a:t>
            </a:r>
            <a:r>
              <a:rPr lang="en-US" dirty="0" err="1" smtClean="0"/>
              <a:t>comenzar</a:t>
            </a:r>
            <a:r>
              <a:rPr lang="en-US" dirty="0" smtClean="0"/>
              <a:t> un </a:t>
            </a:r>
            <a:r>
              <a:rPr lang="en-US" dirty="0" err="1" smtClean="0"/>
              <a:t>diseño</a:t>
            </a:r>
            <a:r>
              <a:rPr lang="en-US" dirty="0" smtClean="0"/>
              <a:t>, </a:t>
            </a:r>
            <a:r>
              <a:rPr lang="es-CR" dirty="0" smtClean="0"/>
              <a:t>tendrás </a:t>
            </a:r>
            <a:r>
              <a:rPr lang="es-CR" dirty="0"/>
              <a:t>que caracterizar el tipo de personas que van a </a:t>
            </a:r>
            <a:r>
              <a:rPr lang="es-CR" dirty="0" smtClean="0"/>
              <a:t>utilizarlo(incluyendo </a:t>
            </a:r>
            <a:r>
              <a:rPr lang="es-CR" dirty="0"/>
              <a:t>los factores más suaves que acabamos de mencionar), y la mejor manera de hacerlo es </a:t>
            </a:r>
            <a:r>
              <a:rPr lang="es-CR" dirty="0" smtClean="0"/>
              <a:t>salir a buscarlas y conocerlas. Dado que cada usuario es </a:t>
            </a:r>
            <a:r>
              <a:rPr lang="es-CR" dirty="0"/>
              <a:t>ú</a:t>
            </a:r>
            <a:r>
              <a:rPr lang="es-CR" dirty="0" smtClean="0"/>
              <a:t>nico, y no podemos diseñar específicamente para todos los tipos de usuarios que usen nuestro diseño, el truco está en descubrir que es generalmente cierto acerca de nuestros usuarios.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8057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err="1" smtClean="0"/>
              <a:t>Específicamente</a:t>
            </a:r>
            <a:r>
              <a:rPr lang="en-US" dirty="0" smtClean="0"/>
              <a:t>, lo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recomienda</a:t>
            </a:r>
            <a:r>
              <a:rPr lang="en-US" dirty="0" smtClean="0"/>
              <a:t> </a:t>
            </a:r>
            <a:r>
              <a:rPr lang="en-US" dirty="0" err="1" smtClean="0"/>
              <a:t>aprender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el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lo </a:t>
            </a:r>
            <a:r>
              <a:rPr lang="en-US" dirty="0" err="1" smtClean="0"/>
              <a:t>siguiente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s-CR" dirty="0" smtClean="0"/>
              <a:t>• </a:t>
            </a:r>
            <a:r>
              <a:rPr lang="es-CR" dirty="0"/>
              <a:t>Las tareas específicas que se </a:t>
            </a:r>
            <a:r>
              <a:rPr lang="es-CR" dirty="0" smtClean="0"/>
              <a:t>realizan en </a:t>
            </a:r>
            <a:r>
              <a:rPr lang="es-CR" dirty="0"/>
              <a:t>la búsqueda de esos </a:t>
            </a:r>
            <a:r>
              <a:rPr lang="es-CR" dirty="0" smtClean="0"/>
              <a:t>objetivos.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El lenguaje y las palabras que utilizan para describir lo que están </a:t>
            </a:r>
            <a:r>
              <a:rPr lang="es-CR" dirty="0" smtClean="0"/>
              <a:t>haciendo.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Su habilidad en el uso de software similar a lo que usted está </a:t>
            </a:r>
            <a:r>
              <a:rPr lang="es-CR" dirty="0" smtClean="0"/>
              <a:t>diseñando.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Sus actitudes hacia el tipo de cosa que usted </a:t>
            </a:r>
            <a:r>
              <a:rPr lang="es-CR" dirty="0" smtClean="0"/>
              <a:t>esté diseñando</a:t>
            </a:r>
            <a:r>
              <a:rPr lang="es-CR" dirty="0"/>
              <a:t>, y cómo diferentes </a:t>
            </a:r>
            <a:r>
              <a:rPr lang="es-CR" dirty="0" smtClean="0"/>
              <a:t>diseños puedan </a:t>
            </a:r>
            <a:r>
              <a:rPr lang="es-CR" dirty="0"/>
              <a:t>afectar a dichas actitudes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5259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err="1" smtClean="0"/>
              <a:t>Herramientas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mejorar</a:t>
            </a:r>
            <a:r>
              <a:rPr lang="en-US" dirty="0" smtClean="0"/>
              <a:t> la </a:t>
            </a:r>
            <a:r>
              <a:rPr lang="en-US" dirty="0" err="1" smtClean="0"/>
              <a:t>investigación</a:t>
            </a:r>
            <a:r>
              <a:rPr lang="en-US" dirty="0" smtClean="0"/>
              <a:t> del </a:t>
            </a:r>
            <a:r>
              <a:rPr lang="en-US" dirty="0" err="1" smtClean="0"/>
              <a:t>usuario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Observación</a:t>
            </a:r>
            <a:r>
              <a:rPr lang="en-US" dirty="0" smtClean="0"/>
              <a:t> </a:t>
            </a:r>
            <a:r>
              <a:rPr lang="en-US" dirty="0" err="1" smtClean="0"/>
              <a:t>directa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Estudio</a:t>
            </a:r>
            <a:r>
              <a:rPr lang="en-US" dirty="0" smtClean="0"/>
              <a:t> de </a:t>
            </a:r>
            <a:r>
              <a:rPr lang="en-US" dirty="0" err="1" smtClean="0"/>
              <a:t>casos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Encuestas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Personas.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153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Se puede </a:t>
            </a:r>
            <a:r>
              <a:rPr lang="es-CR" dirty="0"/>
              <a:t>notar que algunos de estos métodos y temas, tales como entrevistas y </a:t>
            </a:r>
            <a:r>
              <a:rPr lang="es-CR" dirty="0" smtClean="0"/>
              <a:t>encuestas, suenan </a:t>
            </a:r>
            <a:r>
              <a:rPr lang="es-CR" dirty="0"/>
              <a:t>sospechosamente </a:t>
            </a:r>
            <a:r>
              <a:rPr lang="es-CR" dirty="0" smtClean="0"/>
              <a:t>como actividades </a:t>
            </a:r>
            <a:r>
              <a:rPr lang="es-CR" dirty="0"/>
              <a:t>de marketing. </a:t>
            </a:r>
            <a:r>
              <a:rPr lang="es-CR" dirty="0" smtClean="0"/>
              <a:t>Pues son exactamente eso. </a:t>
            </a:r>
          </a:p>
          <a:p>
            <a:pPr marL="0" indent="0">
              <a:buNone/>
            </a:pPr>
            <a:r>
              <a:rPr lang="es-CR" dirty="0" smtClean="0"/>
              <a:t>Los </a:t>
            </a:r>
            <a:r>
              <a:rPr lang="es-CR" dirty="0"/>
              <a:t>grupos de </a:t>
            </a:r>
            <a:r>
              <a:rPr lang="es-CR" dirty="0" smtClean="0"/>
              <a:t>enfoque pueden </a:t>
            </a:r>
            <a:r>
              <a:rPr lang="es-CR" dirty="0"/>
              <a:t>ser </a:t>
            </a:r>
            <a:r>
              <a:rPr lang="es-CR" dirty="0" smtClean="0"/>
              <a:t>útiles, </a:t>
            </a:r>
            <a:r>
              <a:rPr lang="es-CR" dirty="0"/>
              <a:t>también (aunque no </a:t>
            </a:r>
            <a:r>
              <a:rPr lang="es-CR" dirty="0" smtClean="0"/>
              <a:t>tanto), </a:t>
            </a:r>
            <a:r>
              <a:rPr lang="es-CR" dirty="0"/>
              <a:t>y el concepto de segmentación del </a:t>
            </a:r>
            <a:r>
              <a:rPr lang="es-CR" dirty="0" smtClean="0"/>
              <a:t>mercado se </a:t>
            </a:r>
            <a:r>
              <a:rPr lang="es-CR" dirty="0"/>
              <a:t>asemeja a la definición del público objetivo aquí utilizados. En ambos casos, </a:t>
            </a:r>
            <a:r>
              <a:rPr lang="es-CR" dirty="0" smtClean="0"/>
              <a:t>el punto </a:t>
            </a:r>
            <a:r>
              <a:rPr lang="es-CR" dirty="0"/>
              <a:t>es entender a la audiencia lo mejor que pueda.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8494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7200" dirty="0" smtClean="0"/>
              <a:t>La </a:t>
            </a:r>
            <a:r>
              <a:rPr lang="en-US" sz="7200" dirty="0" err="1" smtClean="0"/>
              <a:t>motivación</a:t>
            </a:r>
            <a:r>
              <a:rPr lang="en-US" sz="7200" dirty="0" smtClean="0"/>
              <a:t> del </a:t>
            </a:r>
            <a:r>
              <a:rPr lang="en-US" sz="7200" dirty="0" err="1" smtClean="0"/>
              <a:t>usuario</a:t>
            </a:r>
            <a:r>
              <a:rPr lang="en-US" sz="7200" dirty="0" smtClean="0"/>
              <a:t> </a:t>
            </a:r>
            <a:r>
              <a:rPr lang="en-US" sz="7200" dirty="0" err="1" smtClean="0"/>
              <a:t>por</a:t>
            </a:r>
            <a:r>
              <a:rPr lang="en-US" sz="7200" dirty="0" smtClean="0"/>
              <a:t> </a:t>
            </a:r>
            <a:r>
              <a:rPr lang="en-US" sz="7200" dirty="0" err="1" smtClean="0"/>
              <a:t>aprender</a:t>
            </a:r>
            <a:endParaRPr lang="es-ES" sz="7200" dirty="0"/>
          </a:p>
        </p:txBody>
      </p:sp>
    </p:spTree>
    <p:extLst>
      <p:ext uri="{BB962C8B-B14F-4D97-AF65-F5344CB8AC3E}">
        <p14:creationId xmlns:p14="http://schemas.microsoft.com/office/powerpoint/2010/main" val="384850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ES" dirty="0"/>
              <a:t>«Quiero lograr algo ahora, no después»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ES" dirty="0"/>
              <a:t>La naturaleza humana exige cambios inmediatos, por eso es mejor "crear una experiencia</a:t>
            </a:r>
          </a:p>
          <a:p>
            <a:pPr marL="0" indent="0">
              <a:buNone/>
            </a:pPr>
            <a:r>
              <a:rPr lang="es-ES" dirty="0"/>
              <a:t>de éxito " 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Consejo: Diseñar la interfaz primero.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6832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ES" dirty="0"/>
              <a:t>«Es suficientemente bueno. No pasaré más tiempo aprendiendo a hacerlo mejor»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El usuario Escanea la pantalla buscando lo que quiere,</a:t>
            </a:r>
          </a:p>
          <a:p>
            <a:pPr marL="0" indent="0">
              <a:buNone/>
            </a:pPr>
            <a:r>
              <a:rPr lang="es-CR" dirty="0"/>
              <a:t>y no le gusta pensar de más, y se apegan a una rutina.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692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384"/>
            <a:ext cx="10729913" cy="6885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92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/>
              <a:t>La gente cambia a veces lo que está haciendo, y los diseñadores deben crear oportunidades para que el usuario lo haga. 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Guardar información de un formulario.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692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/>
              <a:t>Al usuario no hay que retenerlo haciéndole preguntas si lo único que necesitaba era hacer algo pequeño.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Dejar procesos para después y no acosarlo es lo ideal.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009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"Un buen diseño de interfaz, inicia con una buena comprensión de las personas, que es lo que les </a:t>
            </a:r>
          </a:p>
          <a:p>
            <a:pPr marL="0" indent="0">
              <a:buNone/>
            </a:pPr>
            <a:r>
              <a:rPr lang="es-CR" dirty="0" smtClean="0"/>
              <a:t>gusta, cual es el objetivo que tienen y como van </a:t>
            </a:r>
          </a:p>
          <a:p>
            <a:pPr marL="0" indent="0">
              <a:buNone/>
            </a:pPr>
            <a:r>
              <a:rPr lang="es-CR" dirty="0" smtClean="0"/>
              <a:t>a interactuar con lo que sea que estén usando"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6566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r>
              <a:rPr lang="es-ES" dirty="0"/>
              <a:t>No acosar al usuario con demasiadas opciones</a:t>
            </a:r>
          </a:p>
          <a:p>
            <a:r>
              <a:rPr lang="es-ES" dirty="0"/>
              <a:t>Marcar claramente los campos obligatorios, y no abusar de estos.</a:t>
            </a:r>
          </a:p>
          <a:p>
            <a:r>
              <a:rPr lang="es-ES" dirty="0"/>
              <a:t>Presentar la lista corta; ocultar la lista larga.</a:t>
            </a:r>
          </a:p>
          <a:p>
            <a:r>
              <a:rPr lang="es-ES" dirty="0"/>
              <a:t>Utilice valores por omisión siempre que sea posible</a:t>
            </a:r>
          </a:p>
          <a:p>
            <a:r>
              <a:rPr lang="es-ES" dirty="0"/>
              <a:t>Hacer posible que los usuarios vuelvan a los campos diferidos después</a:t>
            </a:r>
          </a:p>
          <a:p>
            <a:r>
              <a:rPr lang="es-CR" dirty="0"/>
              <a:t>Facilitar el registro.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009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La gente al crear no es ordenada siempre se mira desde cualquier punto, y da pasos atrás para probar alguna cosa.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Mantener una interfaz sensible a cambios rápidos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Mantener un estado de Flujo en los usuarios lejos de</a:t>
            </a:r>
          </a:p>
          <a:p>
            <a:pPr marL="0" indent="0">
              <a:buNone/>
            </a:pPr>
            <a:r>
              <a:rPr lang="es-CR" dirty="0" smtClean="0"/>
              <a:t>distracciones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739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Eduardo\Desktop\img pres\computer-and-medi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636" y="-27384"/>
            <a:ext cx="4600612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39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Hay acciones que se convierten en hábitos y las personas querrán usarlos en el sitio.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Como usar </a:t>
            </a:r>
            <a:r>
              <a:rPr lang="es-CR" dirty="0" err="1" smtClean="0"/>
              <a:t>Ctrl</a:t>
            </a:r>
            <a:r>
              <a:rPr lang="es-CR" dirty="0" smtClean="0"/>
              <a:t>-X, </a:t>
            </a:r>
            <a:r>
              <a:rPr lang="es-CR" dirty="0" err="1" smtClean="0"/>
              <a:t>Ctrl</a:t>
            </a:r>
            <a:r>
              <a:rPr lang="es-CR" dirty="0" smtClean="0"/>
              <a:t>-S por ejemplo.</a:t>
            </a:r>
          </a:p>
          <a:p>
            <a:pPr marL="0" indent="0">
              <a:buNone/>
            </a:pPr>
            <a:r>
              <a:rPr lang="es-CR" dirty="0" smtClean="0"/>
              <a:t>Los gestos del diseño deben hacer las cosas esperadas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Por ejemplo: El botón de Aceptar de un pop-up.</a:t>
            </a:r>
          </a:p>
          <a:p>
            <a:pPr marL="0" indent="0">
              <a:buNone/>
            </a:pP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400739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/>
              <a:t>Los usuarios  quieren hacer algo constructivo o entretenido en su poco tiempo libre.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009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296144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2009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-9898" y="0"/>
            <a:ext cx="9153897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Entre más sepamos de las personas, y más nos identifiquemos con ellas, podremos diseñar de interfaces de manera más efectiva.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2023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260648"/>
            <a:ext cx="9144000" cy="1008112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9600" dirty="0" err="1" smtClean="0"/>
              <a:t>Interacción</a:t>
            </a:r>
            <a:endParaRPr lang="es-ES" sz="9600" dirty="0"/>
          </a:p>
        </p:txBody>
      </p:sp>
      <p:pic>
        <p:nvPicPr>
          <p:cNvPr id="1026" name="Picture 2" descr="C:\Users\Holtlanf999\Desktop\03b4c1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9144000" cy="3616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124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844824"/>
            <a:ext cx="9144000" cy="3168352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CR" dirty="0" smtClean="0"/>
              <a:t>Cada vez que alguien utiliza una aplicación o producto digital, se lleva a cabo una conversación de tipo usuario-producto.</a:t>
            </a:r>
          </a:p>
          <a:p>
            <a:pPr marL="0" indent="0">
              <a:buNone/>
            </a:pPr>
            <a:r>
              <a:rPr lang="es-CR" dirty="0" smtClean="0"/>
              <a:t>Nosotros como diseñadores de UI, debemos crear el </a:t>
            </a:r>
          </a:p>
          <a:p>
            <a:pPr marL="0" indent="0">
              <a:buNone/>
            </a:pPr>
            <a:r>
              <a:rPr lang="es-CR" dirty="0" smtClean="0"/>
              <a:t>"guión" de esa conversación, o al menos definir los términos en los que se llevará a cabo.</a:t>
            </a:r>
          </a:p>
        </p:txBody>
      </p:sp>
    </p:spTree>
    <p:extLst>
      <p:ext uri="{BB962C8B-B14F-4D97-AF65-F5344CB8AC3E}">
        <p14:creationId xmlns:p14="http://schemas.microsoft.com/office/powerpoint/2010/main" val="340266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75031"/>
          </a:xfrm>
          <a:noFill/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En caso de crear el guión de dicha conversación, hay entender muy bien el lado humano. </a:t>
            </a:r>
          </a:p>
          <a:p>
            <a:pPr marL="0" indent="0">
              <a:buNone/>
            </a:pPr>
            <a:r>
              <a:rPr lang="es-CR" dirty="0" smtClean="0"/>
              <a:t>Cuales son los motivos e intenciones del usuario y que vocabulario de palabras, iconos o gestos espera.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4518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oltlanf999\Desktop\f171f03f76ab4ee32f624e406c805f4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8253" y="-868"/>
            <a:ext cx="11362253" cy="7102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-180528" y="260648"/>
            <a:ext cx="9324528" cy="1143000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Pensamos</a:t>
            </a:r>
            <a:r>
              <a:rPr lang="en-US" sz="8000" dirty="0" smtClean="0"/>
              <a:t> </a:t>
            </a:r>
            <a:r>
              <a:rPr lang="en-US" sz="8000" dirty="0" err="1" smtClean="0"/>
              <a:t>Diferente</a:t>
            </a:r>
            <a:endParaRPr lang="es-ES" sz="8000" dirty="0"/>
          </a:p>
        </p:txBody>
      </p:sp>
    </p:spTree>
    <p:extLst>
      <p:ext uri="{BB962C8B-B14F-4D97-AF65-F5344CB8AC3E}">
        <p14:creationId xmlns:p14="http://schemas.microsoft.com/office/powerpoint/2010/main" val="868754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s-CR" sz="4800" dirty="0" smtClean="0"/>
              <a:t>Conoce a tus usuarios , porque no son como tu!!! </a:t>
            </a:r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155080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1082</Words>
  <Application>Microsoft Office PowerPoint</Application>
  <PresentationFormat>Presentación en pantalla (4:3)</PresentationFormat>
  <Paragraphs>103</Paragraphs>
  <Slides>35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36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Pensamos Diferente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Holtlanf999</dc:creator>
  <cp:lastModifiedBy>Eduardo</cp:lastModifiedBy>
  <cp:revision>33</cp:revision>
  <dcterms:created xsi:type="dcterms:W3CDTF">2015-03-16T19:51:10Z</dcterms:created>
  <dcterms:modified xsi:type="dcterms:W3CDTF">2015-03-19T02:17:28Z</dcterms:modified>
</cp:coreProperties>
</file>

<file path=docProps/thumbnail.jpeg>
</file>